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7CABB3A-D0F6-41BC-9228-210D73B9BA9D}">
  <a:tblStyle styleId="{C7CABB3A-D0F6-41BC-9228-210D73B9BA9D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fill>
          <a:solidFill>
            <a:srgbClr val="D0DEEF"/>
          </a:solidFill>
        </a:fill>
      </a:tcStyle>
    </a:band1H>
    <a:band2H>
      <a:tcTxStyle/>
    </a:band2H>
    <a:band1V>
      <a:tcTxStyle/>
      <a:tcStyle>
        <a:fill>
          <a:solidFill>
            <a:srgbClr val="D0DEEF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59206aa854_2_14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59206aa854_2_1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9206aa854_2_15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g59206aa854_2_15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59206aa854_2_16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3" name="Google Shape;223;g59206aa854_2_16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59206aa854_2_17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6" name="Google Shape;236;g59206aa854_2_1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59206aa854_2_18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g59206aa854_2_1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59206aa854_2_18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g59206aa854_2_1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59206aa854_2_19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59206aa854_2_19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59206aa854_2_20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g59206aa854_2_20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59206aa854_2_20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g59206aa854_2_2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59c7aa2eb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59c7aa2eb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9206aa854_2_8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 Cells are immune cells </a:t>
            </a:r>
            <a:r>
              <a:rPr lang="en"/>
              <a:t>predominantly</a:t>
            </a:r>
            <a:r>
              <a:rPr lang="en"/>
              <a:t> mature in the Thymus (as opposed to B cells, produced in the Bone)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 cells are part of cell-mediated immunity (i.e. not B-cell secreting antibodies); by attaching to epitopes of foreign antigens, </a:t>
            </a:r>
            <a:endParaRPr/>
          </a:p>
        </p:txBody>
      </p:sp>
      <p:sp>
        <p:nvSpPr>
          <p:cNvPr id="133" name="Google Shape;133;g59206aa854_2_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59c7aa2eb0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59c7aa2eb0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9c7aa2eb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9c7aa2eb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59c7aa2eb0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59c7aa2eb0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59c7aa2eb0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59c7aa2eb0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59c7aa2eb0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59c7aa2eb0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59c7aa2eb0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59c7aa2eb0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9206aa854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9206aa854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59206aa854_2_2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2" name="Google Shape;342;g59206aa854_2_2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9206aa854_2_9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59206aa854_2_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9206aa854_2_9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59206aa854_2_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59206aa854_2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59206aa854_2_10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takeaway message: 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/>
            </a:pPr>
            <a:r>
              <a:rPr lang="en"/>
              <a:t>It’s complicated.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/>
            </a:pPr>
            <a:r>
              <a:rPr lang="en"/>
              <a:t>There are models of the pathways, but not necessarily agreement on the precise order or kinetics.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/>
            </a:pPr>
            <a:r>
              <a:rPr lang="en"/>
              <a:t>A number of molecules do not have their structures described yet.</a:t>
            </a:r>
            <a:endParaRPr/>
          </a:p>
          <a:p>
            <a:pPr indent="-228600" lvl="0" marL="228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AutoNum type="arabicParenR"/>
            </a:pPr>
            <a:r>
              <a:rPr lang="en"/>
              <a:t>There is a lot of crosstalk, so kinetics may be affected by other reactions we don’t know about yet. </a:t>
            </a:r>
            <a:endParaRPr/>
          </a:p>
        </p:txBody>
      </p:sp>
      <p:sp>
        <p:nvSpPr>
          <p:cNvPr id="160" name="Google Shape;160;g59206aa854_2_10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9206aa854_2_1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g59206aa854_2_1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9206aa854_2_12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g59206aa854_2_1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9206aa854_2_13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59206aa854_2_1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9206aa854_2_14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59206aa854_2_1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/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8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20" Type="http://schemas.openxmlformats.org/officeDocument/2006/relationships/hyperlink" Target="https://www.ncbi.nlm.nih.gov/pubmed/?term=Starosvetsky%20E%5BAuthor%5D&amp;cauthor=true&amp;cauthor_uid=21725281" TargetMode="External"/><Relationship Id="rId22" Type="http://schemas.openxmlformats.org/officeDocument/2006/relationships/hyperlink" Target="https://www.ncbi.nlm.nih.gov/pubmed/?term=Libman%20E%5BAuthor%5D&amp;cauthor=true&amp;cauthor_uid=21725281" TargetMode="External"/><Relationship Id="rId21" Type="http://schemas.openxmlformats.org/officeDocument/2006/relationships/hyperlink" Target="https://www.ncbi.nlm.nih.gov/pubmed/?term=Kosoff%20R%5BAuthor%5D&amp;cauthor=true&amp;cauthor_uid=21725281" TargetMode="External"/><Relationship Id="rId24" Type="http://schemas.openxmlformats.org/officeDocument/2006/relationships/hyperlink" Target="https://www.ncbi.nlm.nih.gov/pubmed/?term=Kambayashi%20T%5BAuthor%5D&amp;cauthor=true&amp;cauthor_uid=21725281" TargetMode="External"/><Relationship Id="rId23" Type="http://schemas.openxmlformats.org/officeDocument/2006/relationships/hyperlink" Target="https://www.ncbi.nlm.nih.gov/pubmed/?term=Koretzky%20G%5BAuthor%5D&amp;cauthor=true&amp;cauthor_uid=21725281" TargetMode="External"/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hyperlink" Target="https://www.ncbi.nlm.nih.gov/pubmed/?term=Bu%20JY%5BAuthor%5D&amp;cauthor=true&amp;cauthor_uid=7761456" TargetMode="External"/><Relationship Id="rId4" Type="http://schemas.openxmlformats.org/officeDocument/2006/relationships/hyperlink" Target="https://www.ncbi.nlm.nih.gov/pubmed/?term=Shaw%20AS%5BAuthor%5D&amp;cauthor=true&amp;cauthor_uid=7761456" TargetMode="External"/><Relationship Id="rId9" Type="http://schemas.openxmlformats.org/officeDocument/2006/relationships/hyperlink" Target="https://www.ncbi.nlm.nih.gov/pubmed/?term=Barda-Saad%20M%5BAuthor%5D&amp;cauthor=true&amp;cauthor_uid=16081816" TargetMode="External"/><Relationship Id="rId26" Type="http://schemas.openxmlformats.org/officeDocument/2006/relationships/hyperlink" Target="https://www.ncbi.nlm.nih.gov/pubmed/?term=Wienands%20J%5BAuthor%5D&amp;cauthor=true&amp;cauthor_uid=21725281" TargetMode="External"/><Relationship Id="rId25" Type="http://schemas.openxmlformats.org/officeDocument/2006/relationships/hyperlink" Target="https://www.ncbi.nlm.nih.gov/pubmed/?term=Urlaub%20H%5BAuthor%5D&amp;cauthor=true&amp;cauthor_uid=21725281" TargetMode="External"/><Relationship Id="rId28" Type="http://schemas.openxmlformats.org/officeDocument/2006/relationships/hyperlink" Target="https://www.ncbi.nlm.nih.gov/pubmed/?term=Yablonski%20D%5BAuthor%5D&amp;cauthor=true&amp;cauthor_uid=21725281" TargetMode="External"/><Relationship Id="rId27" Type="http://schemas.openxmlformats.org/officeDocument/2006/relationships/hyperlink" Target="https://www.ncbi.nlm.nih.gov/pubmed/?term=Chernoff%20J%5BAuthor%5D&amp;cauthor=true&amp;cauthor_uid=21725281" TargetMode="External"/><Relationship Id="rId5" Type="http://schemas.openxmlformats.org/officeDocument/2006/relationships/hyperlink" Target="https://www.ncbi.nlm.nih.gov/pubmed/?term=Chan%20AC%5BAuthor%5D&amp;cauthor=true&amp;cauthor_uid=7761456" TargetMode="External"/><Relationship Id="rId6" Type="http://schemas.openxmlformats.org/officeDocument/2006/relationships/hyperlink" Target="https://www.ncbi.nlm.nih.gov/pubmed/7761456" TargetMode="External"/><Relationship Id="rId29" Type="http://schemas.openxmlformats.org/officeDocument/2006/relationships/hyperlink" Target="https://www.ncbi.nlm.nih.gov/pmc/articles/PMC3160187/" TargetMode="External"/><Relationship Id="rId7" Type="http://schemas.openxmlformats.org/officeDocument/2006/relationships/hyperlink" Target="https://www.ncbi.nlm.nih.gov/pubmed/?term=Houtman%20JC%5BAuthor%5D&amp;cauthor=true&amp;cauthor_uid=16081816" TargetMode="External"/><Relationship Id="rId8" Type="http://schemas.openxmlformats.org/officeDocument/2006/relationships/hyperlink" Target="https://www.ncbi.nlm.nih.gov/pubmed/?term=Houghtling%20RA%5BAuthor%5D&amp;cauthor=true&amp;cauthor_uid=16081816" TargetMode="External"/><Relationship Id="rId31" Type="http://schemas.openxmlformats.org/officeDocument/2006/relationships/hyperlink" Target="https://pubs.acs.org/author/Sydor%2C+Jens+R" TargetMode="External"/><Relationship Id="rId30" Type="http://schemas.openxmlformats.org/officeDocument/2006/relationships/hyperlink" Target="http://dx.doi.org/10.1155/2012/752631" TargetMode="External"/><Relationship Id="rId11" Type="http://schemas.openxmlformats.org/officeDocument/2006/relationships/hyperlink" Target="https://www.ncbi.nlm.nih.gov/pubmed/?term=Samelson%20LE%5BAuthor%5D&amp;cauthor=true&amp;cauthor_uid=16081816" TargetMode="External"/><Relationship Id="rId33" Type="http://schemas.openxmlformats.org/officeDocument/2006/relationships/hyperlink" Target="https://pubs.acs.org/author/Wittinghofer%2C+Alfred" TargetMode="External"/><Relationship Id="rId10" Type="http://schemas.openxmlformats.org/officeDocument/2006/relationships/hyperlink" Target="https://www.ncbi.nlm.nih.gov/pubmed/?term=Toda%20Y%5BAuthor%5D&amp;cauthor=true&amp;cauthor_uid=16081816" TargetMode="External"/><Relationship Id="rId32" Type="http://schemas.openxmlformats.org/officeDocument/2006/relationships/hyperlink" Target="https://pubs.acs.org/author/Engelhard%2C+Martin" TargetMode="External"/><Relationship Id="rId13" Type="http://schemas.openxmlformats.org/officeDocument/2006/relationships/hyperlink" Target="https://www.ncbi.nlm.nih.gov/pubmed/?term=Sela%20M%5BAuthor%5D&amp;cauthor=true&amp;cauthor_uid=21725281" TargetMode="External"/><Relationship Id="rId35" Type="http://schemas.openxmlformats.org/officeDocument/2006/relationships/hyperlink" Target="https://pubs.acs.org/author/Herrmann%2C+Christian" TargetMode="External"/><Relationship Id="rId12" Type="http://schemas.openxmlformats.org/officeDocument/2006/relationships/hyperlink" Target="https://www.ncbi.nlm.nih.gov/pmc/articles/PMC1414060/" TargetMode="External"/><Relationship Id="rId34" Type="http://schemas.openxmlformats.org/officeDocument/2006/relationships/hyperlink" Target="https://pubs.acs.org/author/Goody%2C+Roger+S" TargetMode="External"/><Relationship Id="rId15" Type="http://schemas.openxmlformats.org/officeDocument/2006/relationships/hyperlink" Target="https://www.ncbi.nlm.nih.gov/pubmed/?term=Beach%20D%5BAuthor%5D&amp;cauthor=true&amp;cauthor_uid=21725281" TargetMode="External"/><Relationship Id="rId14" Type="http://schemas.openxmlformats.org/officeDocument/2006/relationships/hyperlink" Target="https://www.ncbi.nlm.nih.gov/pubmed/?term=Bogin%20Y%5BAuthor%5D&amp;cauthor=true&amp;cauthor_uid=21725281" TargetMode="External"/><Relationship Id="rId17" Type="http://schemas.openxmlformats.org/officeDocument/2006/relationships/hyperlink" Target="https://www.ncbi.nlm.nih.gov/pubmed/?term=Lehne%20J%5BAuthor%5D&amp;cauthor=true&amp;cauthor_uid=21725281" TargetMode="External"/><Relationship Id="rId16" Type="http://schemas.openxmlformats.org/officeDocument/2006/relationships/hyperlink" Target="https://www.ncbi.nlm.nih.gov/pubmed/?term=Oellerich%20T%5BAuthor%5D&amp;cauthor=true&amp;cauthor_uid=21725281" TargetMode="External"/><Relationship Id="rId19" Type="http://schemas.openxmlformats.org/officeDocument/2006/relationships/hyperlink" Target="https://www.ncbi.nlm.nih.gov/pubmed/?term=Okumura%20M%5BAuthor%5D&amp;cauthor=true&amp;cauthor_uid=21725281" TargetMode="External"/><Relationship Id="rId18" Type="http://schemas.openxmlformats.org/officeDocument/2006/relationships/hyperlink" Target="https://www.ncbi.nlm.nih.gov/pubmed/?term=Smith-Garvin%20JE%5BAuthor%5D&amp;cauthor=true&amp;cauthor_uid=21725281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ctrTitle"/>
          </p:nvPr>
        </p:nvSpPr>
        <p:spPr>
          <a:xfrm>
            <a:off x="311700" y="579950"/>
            <a:ext cx="8520600" cy="150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T-Cell Receptor Kinetics </a:t>
            </a:r>
            <a:endParaRPr sz="4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CS694-A</a:t>
            </a:r>
            <a:endParaRPr sz="3000"/>
          </a:p>
        </p:txBody>
      </p:sp>
      <p:sp>
        <p:nvSpPr>
          <p:cNvPr id="130" name="Google Shape;130;p25"/>
          <p:cNvSpPr txBox="1"/>
          <p:nvPr>
            <p:ph idx="1" type="subTitle"/>
          </p:nvPr>
        </p:nvSpPr>
        <p:spPr>
          <a:xfrm>
            <a:off x="311700" y="2248150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Yifan Wang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Michael Fang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Phosphoinositide Cascade Reactions</a:t>
            </a:r>
            <a:endParaRPr sz="2000"/>
          </a:p>
        </p:txBody>
      </p:sp>
      <p:pic>
        <p:nvPicPr>
          <p:cNvPr id="212" name="Google Shape;212;p3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8470" l="28811" r="28090" t="20199"/>
          <a:stretch/>
        </p:blipFill>
        <p:spPr>
          <a:xfrm>
            <a:off x="2458262" y="963533"/>
            <a:ext cx="4227475" cy="3933658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4"/>
          <p:cNvSpPr/>
          <p:nvPr/>
        </p:nvSpPr>
        <p:spPr>
          <a:xfrm>
            <a:off x="3351727" y="2241382"/>
            <a:ext cx="1139780" cy="841220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Phosphoinositide Cascade Reactions</a:t>
            </a:r>
            <a:endParaRPr b="1" sz="2000"/>
          </a:p>
        </p:txBody>
      </p:sp>
      <p:pic>
        <p:nvPicPr>
          <p:cNvPr id="219" name="Google Shape;219;p35"/>
          <p:cNvPicPr preferRelativeResize="0"/>
          <p:nvPr/>
        </p:nvPicPr>
        <p:blipFill rotWithShape="1">
          <a:blip r:embed="rId3">
            <a:alphaModFix/>
          </a:blip>
          <a:srcRect b="27920" l="36058" r="15543" t="39316"/>
          <a:stretch/>
        </p:blipFill>
        <p:spPr>
          <a:xfrm>
            <a:off x="628650" y="1268016"/>
            <a:ext cx="7123032" cy="2739628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5"/>
          <p:cNvSpPr/>
          <p:nvPr/>
        </p:nvSpPr>
        <p:spPr>
          <a:xfrm>
            <a:off x="2211946" y="1728988"/>
            <a:ext cx="3419341" cy="1883537"/>
          </a:xfrm>
          <a:prstGeom prst="flowChartProcess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6"/>
          <p:cNvSpPr txBox="1"/>
          <p:nvPr>
            <p:ph type="title"/>
          </p:nvPr>
        </p:nvSpPr>
        <p:spPr>
          <a:xfrm>
            <a:off x="628650" y="273844"/>
            <a:ext cx="7716860" cy="65343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Phosphoinositide Cascade Reactions</a:t>
            </a:r>
            <a:endParaRPr sz="2000"/>
          </a:p>
        </p:txBody>
      </p:sp>
      <p:graphicFrame>
        <p:nvGraphicFramePr>
          <p:cNvPr id="226" name="Google Shape;226;p36"/>
          <p:cNvGraphicFramePr/>
          <p:nvPr/>
        </p:nvGraphicFramePr>
        <p:xfrm>
          <a:off x="628650" y="927279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Reaction, IP3 synthesis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Kf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PLCb3 + Ca2+ ⬄ PLCb3-Ca2+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20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8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Gaq-GTP + PLCb3-Ca2+ ⬄ PLCb3-Ca2+-Gaq-GTP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50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0.1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PLCb3-Ca2+-Gaq-GTP + PIP2 ⬄ PLCb3-Ca2+-Gaq-GTP-PIP2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70.88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PLCb3-Ca2+-Gaq-GTP-PIP2 -&gt; PLCb3-Ca2+ + Gaq-GDP + IP3 + DAG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27.90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  <p:graphicFrame>
        <p:nvGraphicFramePr>
          <p:cNvPr id="227" name="Google Shape;227;p36"/>
          <p:cNvGraphicFramePr/>
          <p:nvPr/>
        </p:nvGraphicFramePr>
        <p:xfrm>
          <a:off x="628650" y="1705033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Reaction, Gby and PLCb3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Kf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Gby + PLCb3-CA2+ ⬄ PLCb3-CA2+-Gby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8.35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0.39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PLCb3-CA2+-Gby + PIP2 ⬄ PLCb3-CA2+-Gby-PIP2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165.83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8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PLCb3-CA2+-Gby-PIP2 -&gt; PLCb3-CA2+-Gby + IP3 + DAG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5.42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  <p:graphicFrame>
        <p:nvGraphicFramePr>
          <p:cNvPr id="228" name="Google Shape;228;p36"/>
          <p:cNvGraphicFramePr/>
          <p:nvPr/>
        </p:nvGraphicFramePr>
        <p:xfrm>
          <a:off x="628650" y="2231328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Reaction, Gaq and PLCb4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Kf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PLCb4 + Ca2+ ⬄ PLCb4-Ca2+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20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8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Gaq-GTP + PLCb4-Ca2+ ⬄ PLCb4-Ca2+-Gaq-GTP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62.55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10.63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PLCb4-Ca2+-Gaq-GTP + PIP2 ⬄ PLCb4-Ca2+-Gaq-GTP-PIP2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1238.79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PLCb4-Ca2+-Gaq-GTP-PIP2 -&gt; PLCb4-Ca2+-Gaq-GDP + IP3 + DAG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22.85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  <p:graphicFrame>
        <p:nvGraphicFramePr>
          <p:cNvPr id="229" name="Google Shape;229;p36"/>
          <p:cNvGraphicFramePr/>
          <p:nvPr/>
        </p:nvGraphicFramePr>
        <p:xfrm>
          <a:off x="628650" y="3009083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Reaction, IP3R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Kf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IP3R + IP3 ⬄ IP3R-IP3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177.47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2.2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IP3R-IP3 + Ca2+ ⬄ IP3R-IP3-Ca2+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0.411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0.0434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IP3R + Ca2+ ⬄ IP3R-Ca2+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0.9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0.806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IP3R-Ca2+ + IP3 ⬄ IP3R-IP3-Ca2+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20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0.029233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  <p:graphicFrame>
        <p:nvGraphicFramePr>
          <p:cNvPr id="230" name="Google Shape;230;p36"/>
          <p:cNvGraphicFramePr/>
          <p:nvPr/>
        </p:nvGraphicFramePr>
        <p:xfrm>
          <a:off x="628650" y="3661107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Kex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Vex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3 Na+ in, 1 Ca 2+ out, Km ~2-5uM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0.25uM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0.023uM/s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  <p:graphicFrame>
        <p:nvGraphicFramePr>
          <p:cNvPr id="231" name="Google Shape;231;p36"/>
          <p:cNvGraphicFramePr/>
          <p:nvPr/>
        </p:nvGraphicFramePr>
        <p:xfrm>
          <a:off x="628650" y="3935941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Reaction, PKC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Kf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 + DAG ⬄ PKC-DAG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100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0.05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PKC-DAG + Ca2+ ⬄ PKC-DAG-Ca2+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6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 + Ca2+ ⬄ PKC-Ca2+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0.01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30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PKC-Ca2+ + DAG ⬄ PKC-DAG-Ca2+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1000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0.0001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  <p:sp>
        <p:nvSpPr>
          <p:cNvPr id="232" name="Google Shape;232;p36"/>
          <p:cNvSpPr txBox="1"/>
          <p:nvPr/>
        </p:nvSpPr>
        <p:spPr>
          <a:xfrm>
            <a:off x="628650" y="4587966"/>
            <a:ext cx="2559676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Purutçuoğlu et al.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3" name="Google Shape;233;p36"/>
          <p:cNvPicPr preferRelativeResize="0"/>
          <p:nvPr/>
        </p:nvPicPr>
        <p:blipFill rotWithShape="1">
          <a:blip r:embed="rId3">
            <a:alphaModFix/>
          </a:blip>
          <a:srcRect b="21230" l="10275" r="49242" t="35127"/>
          <a:stretch/>
        </p:blipFill>
        <p:spPr>
          <a:xfrm>
            <a:off x="5189220" y="924528"/>
            <a:ext cx="3387086" cy="20611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7"/>
          <p:cNvSpPr txBox="1"/>
          <p:nvPr>
            <p:ph type="title"/>
          </p:nvPr>
        </p:nvSpPr>
        <p:spPr>
          <a:xfrm>
            <a:off x="628650" y="273844"/>
            <a:ext cx="7886700" cy="82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Phosphoinositide Cascade Reactions</a:t>
            </a:r>
            <a:endParaRPr sz="2000"/>
          </a:p>
        </p:txBody>
      </p:sp>
      <p:graphicFrame>
        <p:nvGraphicFramePr>
          <p:cNvPr id="239" name="Google Shape;239;p37"/>
          <p:cNvGraphicFramePr/>
          <p:nvPr/>
        </p:nvGraphicFramePr>
        <p:xfrm>
          <a:off x="628650" y="1101144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Reaction, PLCb phosphorylation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Kf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PKC-DAG-Ca2+ + PLCb3-CA2+ ⬄ PKC-DAG-Ca2+-PLCb3-Ca2+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830.44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111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PKC-DAG-Ca2+-PLCb3-CA2+ -&gt; PKC-DAG-Ca2+ + PLCb3p-Ca2+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11.70/s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PKC-DAG-Ca2+ + PLCb4-CA2+ ⬄ PKC-DAG-Ca2+-PLCb4-Ca2+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5.90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11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PKC-DAG-Ca2+-PLCb4-Ca2+ -&gt; PKC-DAG-Ca2+ + PLCb4p-Ca2+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0.93/s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  <p:graphicFrame>
        <p:nvGraphicFramePr>
          <p:cNvPr id="240" name="Google Shape;240;p37"/>
          <p:cNvGraphicFramePr/>
          <p:nvPr/>
        </p:nvGraphicFramePr>
        <p:xfrm>
          <a:off x="628650" y="1802714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Reaction, G-protein Receptor Kinase (GRK)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Kf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PKC-DAG-Ca2+ + GRK ⬄ PKC-DAG-Ca2+-GRK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77.52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PKC-DAG-Ca2+-GRK -&gt; PKC-DAG-Ca2+ + GRKp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18.34/s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GRKp + Gby ⬄ GRKp-Gby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4.98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0.05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GRKp-Gby + C5aC ⬄ GRKp-Gby-C5aC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591.54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12.37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GRKp-Gby-C5aC -&gt; GRKp-Gby + C5aCp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199.31/s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  <p:graphicFrame>
        <p:nvGraphicFramePr>
          <p:cNvPr id="241" name="Google Shape;241;p37"/>
          <p:cNvGraphicFramePr/>
          <p:nvPr/>
        </p:nvGraphicFramePr>
        <p:xfrm>
          <a:off x="628650" y="2630014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Reaction, Dephosphorylation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Kf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PLCb3p-Ca2+ -&gt; PLCb3-CA2+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0.12/s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PLCb4p-Ca2+ -&gt; PLCb3-CA2+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0.12/s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C5aCp -&gt; C5aR + C5a ////NOT NECESSARY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0.001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X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  <p:graphicFrame>
        <p:nvGraphicFramePr>
          <p:cNvPr id="242" name="Google Shape;242;p37"/>
          <p:cNvGraphicFramePr/>
          <p:nvPr/>
        </p:nvGraphicFramePr>
        <p:xfrm>
          <a:off x="628650" y="3205855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{C7CABB3A-D0F6-41BC-9228-210D73B9BA9D}</a:tableStyleId>
              </a:tblPr>
              <a:tblGrid>
                <a:gridCol w="2794625"/>
                <a:gridCol w="900100"/>
                <a:gridCol w="865800"/>
              </a:tblGrid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Reaction, DAG degradation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Vmax/Kf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Km/Kr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DAG -&gt; null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0.35/s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IP3 + IP3Ka ---&gt; IP4 + IP3Ka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13.9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0.0557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IP4 ---&gt; IP5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100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1.4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  <a:tr h="104775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IP5 -&gt; PIP2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0.008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u="none" cap="none" strike="noStrike"/>
                        <a:t> </a:t>
                      </a:r>
                      <a:endParaRPr sz="8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51425" marL="5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8"/>
          <p:cNvSpPr txBox="1"/>
          <p:nvPr>
            <p:ph type="title"/>
          </p:nvPr>
        </p:nvSpPr>
        <p:spPr>
          <a:xfrm>
            <a:off x="628650" y="273845"/>
            <a:ext cx="7886700" cy="75968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Phosphoinositide Cascade in COPASI</a:t>
            </a:r>
            <a:endParaRPr sz="2000"/>
          </a:p>
        </p:txBody>
      </p:sp>
      <p:pic>
        <p:nvPicPr>
          <p:cNvPr id="248" name="Google Shape;248;p38"/>
          <p:cNvPicPr preferRelativeResize="0"/>
          <p:nvPr/>
        </p:nvPicPr>
        <p:blipFill rotWithShape="1">
          <a:blip r:embed="rId3">
            <a:alphaModFix/>
          </a:blip>
          <a:srcRect b="5483" l="2128" r="680" t="8561"/>
          <a:stretch/>
        </p:blipFill>
        <p:spPr>
          <a:xfrm>
            <a:off x="447400" y="809475"/>
            <a:ext cx="8001376" cy="3978601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38"/>
          <p:cNvSpPr txBox="1"/>
          <p:nvPr/>
        </p:nvSpPr>
        <p:spPr>
          <a:xfrm>
            <a:off x="1914350" y="1814175"/>
            <a:ext cx="592800" cy="4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DAG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38"/>
          <p:cNvSpPr txBox="1"/>
          <p:nvPr/>
        </p:nvSpPr>
        <p:spPr>
          <a:xfrm>
            <a:off x="3078525" y="2512650"/>
            <a:ext cx="10479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IP3R-IP3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38"/>
          <p:cNvSpPr txBox="1"/>
          <p:nvPr/>
        </p:nvSpPr>
        <p:spPr>
          <a:xfrm>
            <a:off x="2761025" y="2925400"/>
            <a:ext cx="9843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Ca2+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38"/>
          <p:cNvSpPr txBox="1"/>
          <p:nvPr/>
        </p:nvSpPr>
        <p:spPr>
          <a:xfrm>
            <a:off x="1406350" y="2777250"/>
            <a:ext cx="878400" cy="31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IP3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MAPK/ERK Pathway</a:t>
            </a:r>
            <a:endParaRPr b="1" sz="2000"/>
          </a:p>
        </p:txBody>
      </p:sp>
      <p:sp>
        <p:nvSpPr>
          <p:cNvPr id="258" name="Google Shape;258;p39"/>
          <p:cNvSpPr txBox="1"/>
          <p:nvPr>
            <p:ph idx="1" type="body"/>
          </p:nvPr>
        </p:nvSpPr>
        <p:spPr>
          <a:xfrm>
            <a:off x="628650" y="1057100"/>
            <a:ext cx="7886700" cy="357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270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MAPK = mitogen-activated protein kinase</a:t>
            </a:r>
            <a:endParaRPr sz="1400"/>
          </a:p>
          <a:p>
            <a:pPr indent="-1270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Mitogen = chemical (usu. protein) that induces mitosis, cell division</a:t>
            </a:r>
            <a:endParaRPr sz="1400"/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100"/>
          </a:p>
        </p:txBody>
      </p:sp>
      <p:pic>
        <p:nvPicPr>
          <p:cNvPr id="259" name="Google Shape;259;p39"/>
          <p:cNvPicPr preferRelativeResize="0"/>
          <p:nvPr/>
        </p:nvPicPr>
        <p:blipFill rotWithShape="1">
          <a:blip r:embed="rId3">
            <a:alphaModFix/>
          </a:blip>
          <a:srcRect b="21156" l="28811" r="28090" t="20198"/>
          <a:stretch/>
        </p:blipFill>
        <p:spPr>
          <a:xfrm>
            <a:off x="628650" y="1762501"/>
            <a:ext cx="4101224" cy="31375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9"/>
          <p:cNvSpPr/>
          <p:nvPr/>
        </p:nvSpPr>
        <p:spPr>
          <a:xfrm>
            <a:off x="1791504" y="3423759"/>
            <a:ext cx="808500" cy="1541100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39"/>
          <p:cNvSpPr txBox="1"/>
          <p:nvPr/>
        </p:nvSpPr>
        <p:spPr>
          <a:xfrm>
            <a:off x="4887533" y="2656267"/>
            <a:ext cx="3187521" cy="4847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 the straight-line set of reactions down this path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MAPK/ERK Pathway</a:t>
            </a:r>
            <a:endParaRPr sz="2000"/>
          </a:p>
        </p:txBody>
      </p:sp>
      <p:sp>
        <p:nvSpPr>
          <p:cNvPr id="267" name="Google Shape;267;p40"/>
          <p:cNvSpPr txBox="1"/>
          <p:nvPr>
            <p:ph idx="1" type="body"/>
          </p:nvPr>
        </p:nvSpPr>
        <p:spPr>
          <a:xfrm>
            <a:off x="358194" y="1127740"/>
            <a:ext cx="4085017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17780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1 Grb2  SOS → Grb2-SOS</a:t>
            </a:r>
            <a:endParaRPr sz="1400"/>
          </a:p>
          <a:p>
            <a:pPr indent="-1651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 EGFR  Shc  Grb2-SOS → EGFR  Shc-Grb2-SOS</a:t>
            </a:r>
            <a:r>
              <a:rPr i="1" lang="en" sz="1400"/>
              <a:t>m</a:t>
            </a:r>
            <a:endParaRPr sz="1400"/>
          </a:p>
          <a:p>
            <a:pPr indent="-1651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3 EGFR  Grb2-SOS → EGFR  Grb2-SOS</a:t>
            </a:r>
            <a:r>
              <a:rPr i="1" lang="en" sz="1400"/>
              <a:t>m</a:t>
            </a:r>
            <a:endParaRPr sz="1400"/>
          </a:p>
          <a:p>
            <a:pPr indent="-1651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4 Shc-Grb2-SOS</a:t>
            </a:r>
            <a:r>
              <a:rPr i="1" lang="en" sz="1400"/>
              <a:t>m </a:t>
            </a:r>
            <a:r>
              <a:rPr lang="en" sz="1400"/>
              <a:t>→ Shc  Grb2-SOS</a:t>
            </a:r>
            <a:endParaRPr sz="1400"/>
          </a:p>
          <a:p>
            <a:pPr indent="-1651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5 Grb2-SOS → Grb2  SOS</a:t>
            </a:r>
            <a:endParaRPr sz="1400"/>
          </a:p>
          <a:p>
            <a:pPr indent="-1651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6 Shc-Grb2-SOS</a:t>
            </a:r>
            <a:r>
              <a:rPr i="1" lang="en" sz="1400"/>
              <a:t>m </a:t>
            </a:r>
            <a:r>
              <a:rPr lang="en" sz="1400"/>
              <a:t> Ras.GDP → Shc-Grb2-SOS</a:t>
            </a:r>
            <a:r>
              <a:rPr i="1" lang="en" sz="1400"/>
              <a:t>m </a:t>
            </a:r>
            <a:r>
              <a:rPr lang="en" sz="1400"/>
              <a:t> Ras.GTP</a:t>
            </a:r>
            <a:endParaRPr sz="1400"/>
          </a:p>
          <a:p>
            <a:pPr indent="-1651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7 Grb2-SOS</a:t>
            </a:r>
            <a:r>
              <a:rPr i="1" lang="en" sz="1400"/>
              <a:t>m </a:t>
            </a:r>
            <a:r>
              <a:rPr lang="en" sz="1400"/>
              <a:t> Ras.GDP → Grb2-SOS</a:t>
            </a:r>
            <a:r>
              <a:rPr i="1" lang="en" sz="1400"/>
              <a:t>m </a:t>
            </a:r>
            <a:r>
              <a:rPr lang="en" sz="1400"/>
              <a:t> Ras.GTP</a:t>
            </a:r>
            <a:endParaRPr sz="1400"/>
          </a:p>
          <a:p>
            <a:pPr indent="-1651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8 Ras.GTP → Ras.GDP</a:t>
            </a:r>
            <a:endParaRPr sz="1400"/>
          </a:p>
          <a:p>
            <a:pPr indent="-1651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9 GAP  Ras.GTP → GAP  Ras.GDP</a:t>
            </a:r>
            <a:endParaRPr sz="1400"/>
          </a:p>
          <a:p>
            <a:pPr indent="-1651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10 Raf  PP2A → Raf.I  PP2A</a:t>
            </a:r>
            <a:endParaRPr sz="1400"/>
          </a:p>
          <a:p>
            <a:pPr indent="-7620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400"/>
          </a:p>
        </p:txBody>
      </p:sp>
      <p:sp>
        <p:nvSpPr>
          <p:cNvPr id="268" name="Google Shape;268;p40"/>
          <p:cNvSpPr txBox="1"/>
          <p:nvPr/>
        </p:nvSpPr>
        <p:spPr>
          <a:xfrm>
            <a:off x="4572000" y="1127740"/>
            <a:ext cx="4213806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 Raf.I  Ras.GTP → Raf.I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Ras.GTP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 Raf.I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Ras.GTP  PAK → Raf.A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Ras.GTP  PAK</a:t>
            </a:r>
            <a:endParaRPr/>
          </a:p>
          <a:p>
            <a:pPr indent="-1651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 PP5  Raf.A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→ PP5  Raf.I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endParaRPr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 Raf.I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→ Raf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 Raf.I-Ras.GTP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→ Raf.I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Ras.GTP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 Raf.A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MEK → Raf.A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MEK.p2</a:t>
            </a:r>
            <a:endParaRPr/>
          </a:p>
          <a:p>
            <a:pPr indent="-1651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 PAK  MEK → PAK MEK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</a:t>
            </a:r>
            <a:endParaRPr/>
          </a:p>
          <a:p>
            <a:pPr indent="-1651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 MEK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Raf.A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 </a:t>
            </a: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→ MEK.p2  Raf.A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</a:t>
            </a:r>
            <a:endParaRPr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 MEK.p2  ERK → MEK.p2  ERK.p2</a:t>
            </a:r>
            <a:endParaRPr/>
          </a:p>
          <a:p>
            <a:pPr indent="-165100" lvl="0" marL="1778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 ERK.p2  MEK → ERK.p2 MEK</a:t>
            </a:r>
            <a:r>
              <a:rPr i="1"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endParaRPr i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40"/>
          <p:cNvSpPr txBox="1"/>
          <p:nvPr/>
        </p:nvSpPr>
        <p:spPr>
          <a:xfrm>
            <a:off x="6276650" y="760516"/>
            <a:ext cx="25596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From Purutçuoğlu et al.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4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MAPK/ERK Pathway</a:t>
            </a:r>
            <a:endParaRPr sz="2000"/>
          </a:p>
        </p:txBody>
      </p:sp>
      <p:sp>
        <p:nvSpPr>
          <p:cNvPr id="275" name="Google Shape;275;p41"/>
          <p:cNvSpPr txBox="1"/>
          <p:nvPr>
            <p:ph idx="1" type="body"/>
          </p:nvPr>
        </p:nvSpPr>
        <p:spPr>
          <a:xfrm>
            <a:off x="26362" y="1036118"/>
            <a:ext cx="4020824" cy="3774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1778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21 MEK</a:t>
            </a:r>
            <a:r>
              <a:rPr i="1" lang="en" sz="1400"/>
              <a:t>S </a:t>
            </a:r>
            <a:r>
              <a:rPr lang="en" sz="1400"/>
              <a:t> Raf.A</a:t>
            </a:r>
            <a:r>
              <a:rPr i="1" lang="en" sz="1400"/>
              <a:t>m </a:t>
            </a:r>
            <a:r>
              <a:rPr lang="en" sz="1400"/>
              <a:t>→ MEK.p2  Raf.A</a:t>
            </a:r>
            <a:r>
              <a:rPr i="1" lang="en" sz="1400"/>
              <a:t>m</a:t>
            </a:r>
            <a:endParaRPr i="1" sz="1400"/>
          </a:p>
          <a:p>
            <a:pPr indent="-165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22 ERK.p2  Shc-Grb2-SOS</a:t>
            </a:r>
            <a:r>
              <a:rPr i="1" lang="en" sz="1400"/>
              <a:t>m </a:t>
            </a:r>
            <a:r>
              <a:rPr lang="en" sz="1400"/>
              <a:t>→ ERK.p2  Shc-Grb2</a:t>
            </a:r>
            <a:r>
              <a:rPr i="1" lang="en" sz="1400"/>
              <a:t>m </a:t>
            </a:r>
            <a:r>
              <a:rPr lang="en" sz="1400"/>
              <a:t> SOS</a:t>
            </a:r>
            <a:endParaRPr sz="1400"/>
          </a:p>
          <a:p>
            <a:pPr indent="-165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23 ERK.p2  Grb2-SOS</a:t>
            </a:r>
            <a:r>
              <a:rPr i="1" lang="en" sz="1400"/>
              <a:t>m </a:t>
            </a:r>
            <a:r>
              <a:rPr lang="en" sz="1400"/>
              <a:t>→ ERK.p2  Grb2</a:t>
            </a:r>
            <a:r>
              <a:rPr i="1" lang="en" sz="1400"/>
              <a:t>m </a:t>
            </a:r>
            <a:r>
              <a:rPr lang="en" sz="1400"/>
              <a:t> SOS</a:t>
            </a:r>
            <a:endParaRPr sz="1400"/>
          </a:p>
          <a:p>
            <a:pPr indent="-165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24 Shc-Grb2</a:t>
            </a:r>
            <a:r>
              <a:rPr i="1" lang="en" sz="1400"/>
              <a:t>m </a:t>
            </a:r>
            <a:r>
              <a:rPr lang="en" sz="1400"/>
              <a:t>→ Shc  Grb2</a:t>
            </a:r>
            <a:endParaRPr sz="1400"/>
          </a:p>
          <a:p>
            <a:pPr indent="-165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25 Grb2</a:t>
            </a:r>
            <a:r>
              <a:rPr i="1" lang="en" sz="1400"/>
              <a:t>m </a:t>
            </a:r>
            <a:r>
              <a:rPr lang="en" sz="1400"/>
              <a:t>→ Grb2</a:t>
            </a:r>
            <a:endParaRPr sz="1400"/>
          </a:p>
          <a:p>
            <a:pPr indent="-165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26 ERK.p2  TF → ERK.p2-TF.p2</a:t>
            </a:r>
            <a:endParaRPr sz="1400"/>
          </a:p>
          <a:p>
            <a:pPr indent="-165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27 ERK.p2-TF.p2  c-Fos.DNA → ERK.p2-TF.p2  c-Fos.DNA  c-Fos.RNA  c-Fos</a:t>
            </a:r>
            <a:endParaRPr sz="1400"/>
          </a:p>
          <a:p>
            <a:pPr indent="-165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28 ERK.p2  c-Fos → ERK.p2  c-Fos.p</a:t>
            </a:r>
            <a:endParaRPr sz="1400"/>
          </a:p>
          <a:p>
            <a:pPr indent="-165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29 ERK.p2-TF.p2  MKP.DNA → ERK.p2-TF.p2  MKP.DNA  MKP.RNA  MKP</a:t>
            </a:r>
            <a:endParaRPr sz="1400"/>
          </a:p>
          <a:p>
            <a:pPr indent="-165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</a:pPr>
            <a:r>
              <a:rPr lang="en" sz="1400"/>
              <a:t>30 MKP  ERK.p2 → MKP  ERK</a:t>
            </a:r>
            <a:endParaRPr sz="1400"/>
          </a:p>
        </p:txBody>
      </p:sp>
      <p:sp>
        <p:nvSpPr>
          <p:cNvPr id="276" name="Google Shape;276;p41"/>
          <p:cNvSpPr txBox="1"/>
          <p:nvPr/>
        </p:nvSpPr>
        <p:spPr>
          <a:xfrm>
            <a:off x="4499959" y="1036118"/>
            <a:ext cx="4168127" cy="3774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76200" lvl="0" marL="1778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41"/>
          <p:cNvSpPr txBox="1"/>
          <p:nvPr/>
        </p:nvSpPr>
        <p:spPr>
          <a:xfrm>
            <a:off x="4395116" y="1038707"/>
            <a:ext cx="4722522" cy="37742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65100" lvl="0" marL="17780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31 ERK.p2  RSK → ERK.p2-RSK.A</a:t>
            </a:r>
            <a:endParaRPr/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32 ERK.p2-RSK.A  TF → ERK.p2-RSK.A-TF.p2</a:t>
            </a:r>
            <a:endParaRPr/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33 ERK.p2-RSK.A-TF.p2  c-Fos.DNA → ERK.p2-RSK.A-TF.p2  c-Fos  c-Fos.DNA </a:t>
            </a:r>
            <a:endParaRPr/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c-Fos.RNA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34 ERK.p2-RSK.A  c-Fos → ERK.p2-RSK.A  c-Fos.p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35 ERK.p2-RSK.A-TF.p2  MKP.DNA → ERK.p2-RSK.A-TF.p2  MKP  MKP.DNA </a:t>
            </a:r>
            <a:endParaRPr/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MKP.RNA</a:t>
            </a:r>
            <a:endParaRPr/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36 MKP  ERK.p2-RSK.A → MKP  ERK  RSK</a:t>
            </a:r>
            <a:endParaRPr/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37 ERK.p2-TF.p2 → ERK.p2  TF</a:t>
            </a:r>
            <a:endParaRPr/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38 ERK.p2-RSK.A → ERK.p2  RSK</a:t>
            </a:r>
            <a:endParaRPr/>
          </a:p>
          <a:p>
            <a:pPr indent="-165100" lvl="0" marL="177800" marR="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39 ERK.p2-RSK.A-TF.p2 → ERK.p2-RSK.A  TF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42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MAPK/ERK Pathway in COPASI</a:t>
            </a:r>
            <a:endParaRPr sz="2000"/>
          </a:p>
        </p:txBody>
      </p:sp>
      <p:sp>
        <p:nvSpPr>
          <p:cNvPr id="283" name="Google Shape;283;p42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81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100"/>
          </a:p>
        </p:txBody>
      </p:sp>
      <p:pic>
        <p:nvPicPr>
          <p:cNvPr id="284" name="Google Shape;28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800" y="1051437"/>
            <a:ext cx="7504400" cy="38990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IP3 synthesis by Gaq, activated by PLCb3</a:t>
            </a:r>
            <a:endParaRPr/>
          </a:p>
        </p:txBody>
      </p:sp>
      <p:sp>
        <p:nvSpPr>
          <p:cNvPr id="290" name="Google Shape;290;p4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1" name="Google Shape;291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5025" y="1135525"/>
            <a:ext cx="7193951" cy="3730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10803" y="590810"/>
            <a:ext cx="6542216" cy="362925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26"/>
          <p:cNvSpPr txBox="1"/>
          <p:nvPr/>
        </p:nvSpPr>
        <p:spPr>
          <a:xfrm>
            <a:off x="994893" y="4742645"/>
            <a:ext cx="4404575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https://www.nature.com/articles/s41577-018-0044-0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26"/>
          <p:cNvSpPr txBox="1"/>
          <p:nvPr/>
        </p:nvSpPr>
        <p:spPr>
          <a:xfrm>
            <a:off x="994893" y="590810"/>
            <a:ext cx="2946042" cy="47320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 Cells</a:t>
            </a:r>
            <a:endParaRPr b="1" sz="26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26"/>
          <p:cNvSpPr/>
          <p:nvPr/>
        </p:nvSpPr>
        <p:spPr>
          <a:xfrm>
            <a:off x="2269901" y="1815920"/>
            <a:ext cx="917620" cy="637814"/>
          </a:xfrm>
          <a:prstGeom prst="flowChartProcess">
            <a:avLst/>
          </a:prstGeom>
          <a:noFill/>
          <a:ln cap="flat" cmpd="sng" w="254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26"/>
          <p:cNvSpPr txBox="1"/>
          <p:nvPr/>
        </p:nvSpPr>
        <p:spPr>
          <a:xfrm>
            <a:off x="2269901" y="1301617"/>
            <a:ext cx="1023871" cy="4847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T-Cell Receptor</a:t>
            </a:r>
            <a:endParaRPr sz="1100"/>
          </a:p>
        </p:txBody>
      </p:sp>
      <p:sp>
        <p:nvSpPr>
          <p:cNvPr id="140" name="Google Shape;140;p26"/>
          <p:cNvSpPr/>
          <p:nvPr/>
        </p:nvSpPr>
        <p:spPr>
          <a:xfrm>
            <a:off x="5648995" y="1815920"/>
            <a:ext cx="917620" cy="637814"/>
          </a:xfrm>
          <a:prstGeom prst="flowChartProcess">
            <a:avLst/>
          </a:prstGeom>
          <a:noFill/>
          <a:ln cap="flat" cmpd="sng" w="254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26"/>
          <p:cNvSpPr txBox="1"/>
          <p:nvPr/>
        </p:nvSpPr>
        <p:spPr>
          <a:xfrm>
            <a:off x="5542744" y="1331172"/>
            <a:ext cx="1023871" cy="4847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T-Cell Receptor</a:t>
            </a:r>
            <a:endParaRPr sz="1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4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Phosphoinositide Cascade Reactions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2000"/>
              <a:t>Gby and PLCb3 reactions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4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8" name="Google Shape;29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2937" y="989373"/>
            <a:ext cx="7318124" cy="3827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Gaq and PLCb4 reactions</a:t>
            </a:r>
            <a:endParaRPr/>
          </a:p>
        </p:txBody>
      </p:sp>
      <p:sp>
        <p:nvSpPr>
          <p:cNvPr id="304" name="Google Shape;304;p4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5" name="Google Shape;305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3062" y="1084475"/>
            <a:ext cx="7317872" cy="3832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6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IP3 receptor (IP3R) reaction rates</a:t>
            </a:r>
            <a:endParaRPr b="1" sz="2000"/>
          </a:p>
        </p:txBody>
      </p:sp>
      <p:sp>
        <p:nvSpPr>
          <p:cNvPr id="311" name="Google Shape;311;p4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2" name="Google Shape;31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4700" y="1103038"/>
            <a:ext cx="7294598" cy="379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Protein Kinase C reaction</a:t>
            </a:r>
            <a:endParaRPr b="1" sz="2000"/>
          </a:p>
        </p:txBody>
      </p:sp>
      <p:sp>
        <p:nvSpPr>
          <p:cNvPr id="318" name="Google Shape;318;p47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9" name="Google Shape;31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15188" y="1149525"/>
            <a:ext cx="7113623" cy="37027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48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PLCb phosphorylation by PKC rate constants</a:t>
            </a:r>
            <a:endParaRPr/>
          </a:p>
        </p:txBody>
      </p:sp>
      <p:sp>
        <p:nvSpPr>
          <p:cNvPr id="325" name="Google Shape;325;p48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6" name="Google Shape;326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3138" y="1107875"/>
            <a:ext cx="7297725" cy="378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9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DAG degredation/dephosphorylation</a:t>
            </a:r>
            <a:endParaRPr/>
          </a:p>
        </p:txBody>
      </p:sp>
      <p:sp>
        <p:nvSpPr>
          <p:cNvPr id="332" name="Google Shape;332;p49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3" name="Google Shape;333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34850" y="1067325"/>
            <a:ext cx="7288897" cy="3806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0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339" name="Google Shape;339;p50"/>
          <p:cNvSpPr txBox="1"/>
          <p:nvPr>
            <p:ph idx="1" type="body"/>
          </p:nvPr>
        </p:nvSpPr>
        <p:spPr>
          <a:xfrm>
            <a:off x="628650" y="1111350"/>
            <a:ext cx="7886700" cy="35214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317500" lvl="0" marL="457200" rtl="0" algn="l">
              <a:spcBef>
                <a:spcPts val="80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Why focus on T-Cell Receptor?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Many downstream elements (IP3, MAPK, AKT, cFOS, mTOR) are directly involved in cell survival and proliferation.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c-FOS, for example, is a proto-oncogene, and is overexpressed in a variety of cancers; it is a predictor of decreased survival in breast cancer.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•"/>
            </a:pPr>
            <a:r>
              <a:rPr lang="en"/>
              <a:t>Although mechanism is not fully known, control of these pathways may allow for entrainment of T-Cells. 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1100"/>
              <a:t>Works Cited</a:t>
            </a:r>
            <a:endParaRPr sz="1100"/>
          </a:p>
        </p:txBody>
      </p:sp>
      <p:sp>
        <p:nvSpPr>
          <p:cNvPr id="345" name="Google Shape;345;p51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778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</a:pPr>
            <a:r>
              <a:rPr lang="en" sz="800" u="sng">
                <a:solidFill>
                  <a:schemeClr val="hlink"/>
                </a:solidFill>
                <a:hlinkClick r:id="rId3"/>
              </a:rPr>
              <a:t>Bu JY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4"/>
              </a:rPr>
              <a:t>Shaw AS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5"/>
              </a:rPr>
              <a:t>Chan AC</a:t>
            </a:r>
            <a:r>
              <a:rPr lang="en" sz="800"/>
              <a:t>. Analysis of the interaction of ZAP-70 and syk protein-tyrosine kinases with the T-cell antigen receptor by plasmon resonance. </a:t>
            </a:r>
            <a:r>
              <a:rPr lang="en" sz="800" u="sng">
                <a:solidFill>
                  <a:schemeClr val="hlink"/>
                </a:solidFill>
                <a:hlinkClick r:id="rId6"/>
              </a:rPr>
              <a:t>Proc Natl Acad Sci U S A.</a:t>
            </a:r>
            <a:r>
              <a:rPr lang="en" sz="800"/>
              <a:t> 1995 May 23;92(11):5106-10.</a:t>
            </a:r>
            <a:endParaRPr sz="800"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</a:pPr>
            <a:r>
              <a:rPr lang="en" sz="800"/>
              <a:t>Jinsung Hong, Stephen P. Persaud, Stephen Horvath, Paul M. Allen, Brian D. Evavold and Cheng Zhu. Force-Regulated In Situ TCR-Peptide-Bound MHC Class II Kinetics Determine Functions of CD4+ T Cells. doi: 10.4049/jimmunol.1501407 J Immunol 2015; 195:3557-3564; Prepublished online 2 September 2015;http://www.jimmunol.org/content/195/8/3557</a:t>
            </a:r>
            <a:endParaRPr sz="1100"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</a:pPr>
            <a:r>
              <a:rPr lang="en" sz="800"/>
              <a:t>Haopeng Wang, Theresa A. Kadlecek, Byron B. Au-Yeung, Hanna E. Sjo ̈ lin Goodfellow,Lih-Yun Hsu, Tanya S. Freedman, and Arthur Weiss, ZAP-70: An Essential Kinase in T-cell Signaling. Howard Hughes Medical Institute, Rosalind Russell Medical Research Center for Arthritis,Department of Medicine, University of California, San Francisco, San Francisco, California 94143</a:t>
            </a:r>
            <a:endParaRPr sz="1100"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</a:pPr>
            <a:r>
              <a:rPr lang="en" sz="800" u="sng">
                <a:solidFill>
                  <a:schemeClr val="hlink"/>
                </a:solidFill>
                <a:hlinkClick r:id="rId7"/>
              </a:rPr>
              <a:t>Jon C. D. Houtman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8"/>
              </a:rPr>
              <a:t>Richard A. Houghtling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9"/>
              </a:rPr>
              <a:t>Mira Barda-Saad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10"/>
              </a:rPr>
              <a:t>Yoko Toda</a:t>
            </a:r>
            <a:r>
              <a:rPr lang="en" sz="800"/>
              <a:t>, and </a:t>
            </a:r>
            <a:r>
              <a:rPr lang="en" sz="800" u="sng">
                <a:solidFill>
                  <a:schemeClr val="hlink"/>
                </a:solidFill>
                <a:hlinkClick r:id="rId11"/>
              </a:rPr>
              <a:t>Lawrence E. Samelson</a:t>
            </a:r>
            <a:r>
              <a:rPr lang="en" sz="800"/>
              <a:t>. Early Phosphorylation Kinetics of Proteins Involved in Proximal TCR-Mediated Signaling Pathways </a:t>
            </a:r>
            <a:r>
              <a:rPr lang="en" sz="800" u="sng">
                <a:solidFill>
                  <a:schemeClr val="hlink"/>
                </a:solidFill>
                <a:hlinkClick r:id="rId12"/>
              </a:rPr>
              <a:t>J Immunol</a:t>
            </a:r>
            <a:r>
              <a:rPr lang="en" sz="800"/>
              <a:t>. Author manuscript; available in PMC 2006 Mar 27.</a:t>
            </a:r>
            <a:endParaRPr sz="1100"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</a:pPr>
            <a:r>
              <a:rPr lang="en" sz="800" u="sng">
                <a:solidFill>
                  <a:schemeClr val="hlink"/>
                </a:solidFill>
                <a:hlinkClick r:id="rId13"/>
              </a:rPr>
              <a:t>Meirav Sela</a:t>
            </a:r>
            <a:r>
              <a:rPr lang="en" sz="800"/>
              <a:t>,</a:t>
            </a:r>
            <a:r>
              <a:rPr lang="en" sz="800" u="sng">
                <a:solidFill>
                  <a:schemeClr val="hlink"/>
                </a:solidFill>
                <a:hlinkClick r:id="rId14"/>
              </a:rPr>
              <a:t>Yaron Bogin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15"/>
              </a:rPr>
              <a:t>Dvora Beach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16"/>
              </a:rPr>
              <a:t>Thomas Oellerich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17"/>
              </a:rPr>
              <a:t>Johanna Lehne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18"/>
              </a:rPr>
              <a:t>Jennifer E Smith-Garvin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19"/>
              </a:rPr>
              <a:t>Mariko Okumura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20"/>
              </a:rPr>
              <a:t>Elina Starosvetsky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21"/>
              </a:rPr>
              <a:t>Rachelle Kosoff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22"/>
              </a:rPr>
              <a:t>Evgeny Libman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23"/>
              </a:rPr>
              <a:t>Gary Koretzky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24"/>
              </a:rPr>
              <a:t>Taku Kambayashi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25"/>
              </a:rPr>
              <a:t>Henning Urlaub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26"/>
              </a:rPr>
              <a:t>Jürgen Wienands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27"/>
              </a:rPr>
              <a:t>Jonathan Chernoff</a:t>
            </a:r>
            <a:r>
              <a:rPr lang="en" sz="800"/>
              <a:t>, and </a:t>
            </a:r>
            <a:r>
              <a:rPr lang="en" sz="800" u="sng">
                <a:solidFill>
                  <a:schemeClr val="hlink"/>
                </a:solidFill>
                <a:hlinkClick r:id="rId28"/>
              </a:rPr>
              <a:t>Deborah Yablonski</a:t>
            </a:r>
            <a:r>
              <a:rPr lang="en" sz="800"/>
              <a:t>. Sequential phosphorylation of SLP-76 at tyrosine 173 is required for activation of T and mast cells. </a:t>
            </a:r>
            <a:r>
              <a:rPr lang="en" sz="800" u="sng">
                <a:solidFill>
                  <a:schemeClr val="hlink"/>
                </a:solidFill>
                <a:hlinkClick r:id="rId29"/>
              </a:rPr>
              <a:t>EMBO J</a:t>
            </a:r>
            <a:r>
              <a:rPr lang="en" sz="800"/>
              <a:t>. 2011 Aug 3; 30(15): 3160–3172.</a:t>
            </a:r>
            <a:endParaRPr sz="1100"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</a:pPr>
            <a:r>
              <a:rPr lang="en" sz="800"/>
              <a:t>Vilda Purutçuoğlu and Ernst Wit. Estimating Network Kinetics of the MAPK/ERK Pathway Using Biochemical Data. Mathematical Problems in Engineering. Volume 2012, Article ID 752631, 34 pages. </a:t>
            </a:r>
            <a:r>
              <a:rPr lang="en" sz="800" u="sng">
                <a:solidFill>
                  <a:schemeClr val="hlink"/>
                </a:solidFill>
                <a:hlinkClick r:id="rId30"/>
              </a:rPr>
              <a:t>http://dx.doi.org/10.1155/2012/752631</a:t>
            </a:r>
            <a:r>
              <a:rPr lang="en" sz="800"/>
              <a:t>. </a:t>
            </a:r>
            <a:endParaRPr sz="1100"/>
          </a:p>
          <a:p>
            <a:pPr indent="-1778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</a:pPr>
            <a:r>
              <a:rPr lang="en" sz="800" u="sng">
                <a:solidFill>
                  <a:schemeClr val="hlink"/>
                </a:solidFill>
                <a:hlinkClick r:id="rId31"/>
              </a:rPr>
              <a:t>Jens R. Sydor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32"/>
              </a:rPr>
              <a:t>Martin Engelhard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33"/>
              </a:rPr>
              <a:t>Alfred Wittinghofer</a:t>
            </a:r>
            <a:r>
              <a:rPr lang="en" sz="800"/>
              <a:t>, </a:t>
            </a:r>
            <a:r>
              <a:rPr lang="en" sz="800" u="sng">
                <a:solidFill>
                  <a:schemeClr val="hlink"/>
                </a:solidFill>
                <a:hlinkClick r:id="rId34"/>
              </a:rPr>
              <a:t>Roger S. Goody</a:t>
            </a:r>
            <a:r>
              <a:rPr lang="en" sz="800"/>
              <a:t>, and </a:t>
            </a:r>
            <a:r>
              <a:rPr lang="en" sz="800" u="sng">
                <a:solidFill>
                  <a:schemeClr val="hlink"/>
                </a:solidFill>
                <a:hlinkClick r:id="rId35"/>
              </a:rPr>
              <a:t>Christian Herrmann</a:t>
            </a:r>
            <a:r>
              <a:rPr lang="en" sz="800"/>
              <a:t>.</a:t>
            </a:r>
            <a:r>
              <a:rPr b="1" lang="en" sz="800"/>
              <a:t> </a:t>
            </a:r>
            <a:r>
              <a:rPr lang="en" sz="800"/>
              <a:t>Transient Kinetic Studies on the Interaction of Ras and the Ras-Binding Domain of c-Raf-1 Reveal Rapid Equilibration of the Complex. </a:t>
            </a:r>
            <a:r>
              <a:rPr i="1" lang="en" sz="800"/>
              <a:t>Biochemistry</a:t>
            </a:r>
            <a:r>
              <a:rPr lang="en" sz="800"/>
              <a:t>, 1998, 37 (40), pp 14292–14299 </a:t>
            </a:r>
            <a:r>
              <a:rPr b="1" lang="en" sz="800"/>
              <a:t>DOI: </a:t>
            </a:r>
            <a:r>
              <a:rPr lang="en" sz="800"/>
              <a:t>10.1021/bi980764f. Abteilung Physikalische Biochemie and Abteilung Strukturelle Biologie, Max-Planck-Institut für Molekulare Physiologie, Postfach 102664, 44026 Dortmund, Germany </a:t>
            </a:r>
            <a:endParaRPr sz="1100"/>
          </a:p>
          <a:p>
            <a:pPr indent="-1270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</a:pPr>
            <a:r>
              <a:t/>
            </a:r>
            <a:endParaRPr sz="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T Lymphocyte</a:t>
            </a:r>
            <a:endParaRPr b="1" sz="2000"/>
          </a:p>
        </p:txBody>
      </p:sp>
      <p:sp>
        <p:nvSpPr>
          <p:cNvPr id="147" name="Google Shape;147;p27"/>
          <p:cNvSpPr txBox="1"/>
          <p:nvPr>
            <p:ph idx="1" type="body"/>
          </p:nvPr>
        </p:nvSpPr>
        <p:spPr>
          <a:xfrm>
            <a:off x="628650" y="1101144"/>
            <a:ext cx="7886700" cy="353157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3970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T-cells are a type of white blood cell </a:t>
            </a:r>
            <a:endParaRPr sz="1600"/>
          </a:p>
          <a:p>
            <a:pPr indent="-1397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Integral in </a:t>
            </a:r>
            <a:r>
              <a:rPr i="1" lang="en" sz="1600"/>
              <a:t>adaptive</a:t>
            </a:r>
            <a:r>
              <a:rPr lang="en" sz="1600"/>
              <a:t> immune system</a:t>
            </a:r>
            <a:endParaRPr sz="1600"/>
          </a:p>
          <a:p>
            <a:pPr indent="-1397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Identified by presence of </a:t>
            </a:r>
            <a:r>
              <a:rPr b="1" lang="en" sz="1600"/>
              <a:t>T-cell receptor (TCR)</a:t>
            </a:r>
            <a:endParaRPr sz="1600"/>
          </a:p>
          <a:p>
            <a:pPr indent="-1397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Classes: </a:t>
            </a:r>
            <a:endParaRPr sz="1600"/>
          </a:p>
          <a:p>
            <a:pPr indent="-1651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Helper – maturation of B cells (plasma, memory), activation of cytotoxic T</a:t>
            </a:r>
            <a:endParaRPr sz="1600"/>
          </a:p>
          <a:p>
            <a:pPr indent="-1651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Cytotoxic – express CD8+ glycoprotein, bind MHC-I antigens, degradation by antigen processing (ubiquination, proteasome degradation)</a:t>
            </a:r>
            <a:endParaRPr sz="1600"/>
          </a:p>
          <a:p>
            <a:pPr indent="-1651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Memory – antigen-experienced, reproduce to mount faster/stronger immune response</a:t>
            </a:r>
            <a:endParaRPr sz="1600"/>
          </a:p>
          <a:p>
            <a:pPr indent="-165100" lvl="1" marL="5207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Regulatory – shut down immunity at end of immune response, suppress autoreactive T-cells</a:t>
            </a:r>
            <a:endParaRPr sz="1600"/>
          </a:p>
        </p:txBody>
      </p:sp>
      <p:pic>
        <p:nvPicPr>
          <p:cNvPr id="148" name="Google Shape;148;p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0154" y="410509"/>
            <a:ext cx="1967559" cy="190495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/>
          <p:nvPr/>
        </p:nvSpPr>
        <p:spPr>
          <a:xfrm>
            <a:off x="705119" y="4632722"/>
            <a:ext cx="4665372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Picture: https://en.wikipedia.org/wiki/T_cell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T-Cell Receptor</a:t>
            </a:r>
            <a:endParaRPr b="1" sz="2000"/>
          </a:p>
        </p:txBody>
      </p:sp>
      <p:pic>
        <p:nvPicPr>
          <p:cNvPr id="155" name="Google Shape;155;p2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1223" l="3309" r="3902" t="22475"/>
          <a:stretch/>
        </p:blipFill>
        <p:spPr>
          <a:xfrm>
            <a:off x="628650" y="1268016"/>
            <a:ext cx="6239009" cy="2850839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/>
          <p:nvPr/>
        </p:nvSpPr>
        <p:spPr>
          <a:xfrm>
            <a:off x="5610359" y="1268016"/>
            <a:ext cx="1332047" cy="2850839"/>
          </a:xfrm>
          <a:prstGeom prst="flowChartProcess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T-Cell Receptor Signal Transduction Pathway</a:t>
            </a:r>
            <a:endParaRPr b="1" sz="2000"/>
          </a:p>
        </p:txBody>
      </p:sp>
      <p:pic>
        <p:nvPicPr>
          <p:cNvPr id="163" name="Google Shape;163;p2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34484" y="1040806"/>
            <a:ext cx="4675031" cy="3630827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9"/>
          <p:cNvSpPr txBox="1"/>
          <p:nvPr/>
        </p:nvSpPr>
        <p:spPr>
          <a:xfrm>
            <a:off x="840347" y="4829578"/>
            <a:ext cx="4076163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https://www.nature.com/articles/s41577-018-0020-8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29"/>
          <p:cNvSpPr/>
          <p:nvPr/>
        </p:nvSpPr>
        <p:spPr>
          <a:xfrm>
            <a:off x="2351286" y="1155602"/>
            <a:ext cx="904741" cy="1893194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Google Shape;166;p29"/>
          <p:cNvSpPr/>
          <p:nvPr/>
        </p:nvSpPr>
        <p:spPr>
          <a:xfrm>
            <a:off x="3372829" y="1814732"/>
            <a:ext cx="1290610" cy="1055163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Google Shape;167;p29"/>
          <p:cNvSpPr/>
          <p:nvPr/>
        </p:nvSpPr>
        <p:spPr>
          <a:xfrm>
            <a:off x="3372829" y="2715691"/>
            <a:ext cx="932776" cy="1842331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p29"/>
          <p:cNvSpPr/>
          <p:nvPr/>
        </p:nvSpPr>
        <p:spPr>
          <a:xfrm>
            <a:off x="4555086" y="2495446"/>
            <a:ext cx="932776" cy="1842331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Google Shape;173;p3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8470" l="28811" r="28090" t="20199"/>
          <a:stretch/>
        </p:blipFill>
        <p:spPr>
          <a:xfrm>
            <a:off x="1719330" y="273844"/>
            <a:ext cx="5184954" cy="4824611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3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Other </a:t>
            </a:r>
            <a:br>
              <a:rPr b="1" lang="en" sz="2000"/>
            </a:br>
            <a:r>
              <a:rPr b="1" lang="en" sz="2000"/>
              <a:t>Models</a:t>
            </a:r>
            <a:endParaRPr b="1" sz="2000"/>
          </a:p>
        </p:txBody>
      </p:sp>
      <p:sp>
        <p:nvSpPr>
          <p:cNvPr id="175" name="Google Shape;175;p30"/>
          <p:cNvSpPr/>
          <p:nvPr/>
        </p:nvSpPr>
        <p:spPr>
          <a:xfrm>
            <a:off x="4572000" y="273844"/>
            <a:ext cx="1106692" cy="1664871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30"/>
          <p:cNvSpPr/>
          <p:nvPr/>
        </p:nvSpPr>
        <p:spPr>
          <a:xfrm>
            <a:off x="3905038" y="796481"/>
            <a:ext cx="808630" cy="1541035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30"/>
          <p:cNvSpPr/>
          <p:nvPr/>
        </p:nvSpPr>
        <p:spPr>
          <a:xfrm>
            <a:off x="3289376" y="1790653"/>
            <a:ext cx="813539" cy="2722104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30"/>
          <p:cNvSpPr/>
          <p:nvPr/>
        </p:nvSpPr>
        <p:spPr>
          <a:xfrm>
            <a:off x="3933142" y="2176950"/>
            <a:ext cx="808630" cy="1541035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30"/>
          <p:cNvSpPr txBox="1"/>
          <p:nvPr/>
        </p:nvSpPr>
        <p:spPr>
          <a:xfrm>
            <a:off x="6821175" y="4534007"/>
            <a:ext cx="1777285" cy="34624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Courtesy of Cell Signaling Technology, Inc</a:t>
            </a:r>
            <a:endParaRPr sz="1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" sz="2000"/>
              <a:t>Cell Surface reactions</a:t>
            </a:r>
            <a:endParaRPr sz="2000"/>
          </a:p>
        </p:txBody>
      </p:sp>
      <p:sp>
        <p:nvSpPr>
          <p:cNvPr id="185" name="Google Shape;185;p31"/>
          <p:cNvSpPr txBox="1"/>
          <p:nvPr>
            <p:ph idx="1" type="body"/>
          </p:nvPr>
        </p:nvSpPr>
        <p:spPr>
          <a:xfrm>
            <a:off x="628650" y="4045874"/>
            <a:ext cx="6567421" cy="72371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39700" lvl="0" marL="1778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TCR/CD3 + ZAP70 -&gt; TCR/CD3+ZAP70, </a:t>
            </a:r>
            <a:r>
              <a:rPr b="1" lang="en" sz="1600"/>
              <a:t>ka = 5x10^6 /M*s</a:t>
            </a:r>
            <a:endParaRPr sz="1600"/>
          </a:p>
          <a:p>
            <a:pPr indent="-1397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</a:pPr>
            <a:r>
              <a:rPr lang="en" sz="1600"/>
              <a:t>This is </a:t>
            </a:r>
            <a:r>
              <a:rPr i="1" lang="en" sz="1600"/>
              <a:t>fast</a:t>
            </a:r>
            <a:r>
              <a:rPr lang="en" sz="1600"/>
              <a:t>.</a:t>
            </a:r>
            <a:endParaRPr sz="1600"/>
          </a:p>
          <a:p>
            <a:pPr indent="-38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100"/>
          </a:p>
        </p:txBody>
      </p:sp>
      <p:pic>
        <p:nvPicPr>
          <p:cNvPr id="186" name="Google Shape;186;p31"/>
          <p:cNvPicPr preferRelativeResize="0"/>
          <p:nvPr/>
        </p:nvPicPr>
        <p:blipFill rotWithShape="1">
          <a:blip r:embed="rId3">
            <a:alphaModFix/>
          </a:blip>
          <a:srcRect b="11110" l="2083" r="46152" t="42735"/>
          <a:stretch/>
        </p:blipFill>
        <p:spPr>
          <a:xfrm>
            <a:off x="1507633" y="1132787"/>
            <a:ext cx="5456617" cy="2746377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31"/>
          <p:cNvSpPr txBox="1"/>
          <p:nvPr/>
        </p:nvSpPr>
        <p:spPr>
          <a:xfrm>
            <a:off x="628650" y="1268016"/>
            <a:ext cx="878983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Target cell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1"/>
          <p:cNvSpPr txBox="1"/>
          <p:nvPr/>
        </p:nvSpPr>
        <p:spPr>
          <a:xfrm>
            <a:off x="628650" y="1748306"/>
            <a:ext cx="1005358" cy="4847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Extracellular space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9" name="Google Shape;189;p31"/>
          <p:cNvSpPr txBox="1"/>
          <p:nvPr/>
        </p:nvSpPr>
        <p:spPr>
          <a:xfrm>
            <a:off x="628650" y="2761622"/>
            <a:ext cx="1005358" cy="48474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Intracellular (T-cell)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31"/>
          <p:cNvSpPr txBox="1"/>
          <p:nvPr/>
        </p:nvSpPr>
        <p:spPr>
          <a:xfrm>
            <a:off x="1922575" y="4820882"/>
            <a:ext cx="4626735" cy="230833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Model per Wang et al., rate per Bu et al.</a:t>
            </a:r>
            <a:endParaRPr sz="1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ZAP70 phosphorylation of SLP76 reactions</a:t>
            </a:r>
            <a:endParaRPr sz="2000"/>
          </a:p>
        </p:txBody>
      </p:sp>
      <p:pic>
        <p:nvPicPr>
          <p:cNvPr id="196" name="Google Shape;196;p3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8470" l="28811" r="28090" t="20199"/>
          <a:stretch/>
        </p:blipFill>
        <p:spPr>
          <a:xfrm>
            <a:off x="2465251" y="992511"/>
            <a:ext cx="4213498" cy="3920652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2"/>
          <p:cNvSpPr/>
          <p:nvPr/>
        </p:nvSpPr>
        <p:spPr>
          <a:xfrm>
            <a:off x="4004403" y="1486637"/>
            <a:ext cx="1135192" cy="1069302"/>
          </a:xfrm>
          <a:prstGeom prst="ellipse">
            <a:avLst/>
          </a:prstGeom>
          <a:noFill/>
          <a:ln cap="flat" cmpd="sng" w="3175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b="1" lang="en" sz="2000"/>
              <a:t>ZAP70 phosphorylation of SLP76 reactions</a:t>
            </a:r>
            <a:endParaRPr b="1" sz="2000"/>
          </a:p>
        </p:txBody>
      </p:sp>
      <p:pic>
        <p:nvPicPr>
          <p:cNvPr id="203" name="Google Shape;203;p3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2392" y="1031149"/>
            <a:ext cx="5126487" cy="2552398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33"/>
          <p:cNvSpPr txBox="1"/>
          <p:nvPr/>
        </p:nvSpPr>
        <p:spPr>
          <a:xfrm>
            <a:off x="782392" y="4829578"/>
            <a:ext cx="7022206" cy="1846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https://www.semanticscholar.org/paper/SLP76-and-SLP65%3A-complex-regulation-of-signalling-Koretzky-Abtahian/b9fb539da060294253a6fd1056122a084560b0b6/figure/1</a:t>
            </a:r>
            <a:endParaRPr sz="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3"/>
          <p:cNvSpPr txBox="1"/>
          <p:nvPr/>
        </p:nvSpPr>
        <p:spPr>
          <a:xfrm>
            <a:off x="907960" y="3854002"/>
            <a:ext cx="5418786" cy="64633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Rates? Nobody knows.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Structure? Not yet solved.</a:t>
            </a:r>
            <a:endParaRPr sz="1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33"/>
          <p:cNvSpPr txBox="1"/>
          <p:nvPr/>
        </p:nvSpPr>
        <p:spPr>
          <a:xfrm>
            <a:off x="6326746" y="1268016"/>
            <a:ext cx="2482402" cy="152349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ZAP70 stands for “zeta-chain-associated protein kinase of 70kDa”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SLP76 stands for “SH2 domain containing leukocyte protein of 76kDA”</a:t>
            </a:r>
            <a:endParaRPr sz="11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